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4" r:id="rId4"/>
    <p:sldId id="272" r:id="rId5"/>
    <p:sldId id="347" r:id="rId6"/>
    <p:sldId id="348" r:id="rId7"/>
    <p:sldId id="350" r:id="rId8"/>
    <p:sldId id="351" r:id="rId9"/>
    <p:sldId id="353" r:id="rId10"/>
    <p:sldId id="399" r:id="rId11"/>
    <p:sldId id="381" r:id="rId12"/>
    <p:sldId id="391" r:id="rId13"/>
    <p:sldId id="392" r:id="rId14"/>
    <p:sldId id="393" r:id="rId15"/>
    <p:sldId id="401" r:id="rId16"/>
    <p:sldId id="400" r:id="rId17"/>
    <p:sldId id="396" r:id="rId18"/>
    <p:sldId id="370" r:id="rId19"/>
    <p:sldId id="377" r:id="rId20"/>
    <p:sldId id="304" r:id="rId21"/>
    <p:sldId id="404" r:id="rId22"/>
    <p:sldId id="405" r:id="rId23"/>
    <p:sldId id="278" r:id="rId24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F1"/>
    <a:srgbClr val="EEF2FB"/>
    <a:srgbClr val="F8F9FD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89591" autoAdjust="0"/>
  </p:normalViewPr>
  <p:slideViewPr>
    <p:cSldViewPr snapToGrid="0">
      <p:cViewPr varScale="1">
        <p:scale>
          <a:sx n="65" d="100"/>
          <a:sy n="6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84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50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8224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712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1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26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76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746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08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>
                <a:solidFill>
                  <a:srgbClr val="C00000"/>
                </a:solidFill>
              </a:rPr>
              <a:t>www.internet-signalement.gouv.fr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</a:p>
          <a:p>
            <a:r>
              <a:rPr lang="fr-FR" sz="1200" b="1" dirty="0">
                <a:solidFill>
                  <a:srgbClr val="C00000"/>
                </a:solidFill>
              </a:rPr>
              <a:t>www.33700.fr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28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65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Merci de scanner ce </a:t>
            </a:r>
            <a:r>
              <a:rPr lang="fr-FR" dirty="0" err="1"/>
              <a:t>Qrcode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939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Merci de scanner ce </a:t>
            </a:r>
            <a:r>
              <a:rPr lang="fr-FR" dirty="0" err="1"/>
              <a:t>Qrcode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906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Tx/>
              <a:buChar char="-"/>
            </a:pPr>
            <a:r>
              <a:rPr lang="fr-FR" dirty="0"/>
              <a:t>Tutoiements ?</a:t>
            </a:r>
          </a:p>
          <a:p>
            <a:pPr marL="177742" indent="-177742">
              <a:buFontTx/>
              <a:buChar char="-"/>
            </a:pPr>
            <a:r>
              <a:rPr lang="fr-FR" dirty="0"/>
              <a:t>On s’écoute</a:t>
            </a:r>
          </a:p>
          <a:p>
            <a:pPr marL="177742" indent="-177742">
              <a:buFontTx/>
              <a:buChar char="-"/>
            </a:pPr>
            <a:r>
              <a:rPr lang="fr-FR" dirty="0"/>
              <a:t>Pas de jugement</a:t>
            </a:r>
          </a:p>
          <a:p>
            <a:pPr marL="177742" indent="-177742">
              <a:buFontTx/>
              <a:buChar char="-"/>
            </a:pPr>
            <a:r>
              <a:rPr lang="fr-FR" dirty="0"/>
              <a:t>Respect, tolérance</a:t>
            </a:r>
          </a:p>
          <a:p>
            <a:pPr marL="177742" indent="-177742">
              <a:buFontTx/>
              <a:buChar char="-"/>
            </a:pPr>
            <a:r>
              <a:rPr lang="fr-FR" dirty="0"/>
              <a:t>IL N’Y A PAS DE QUESTIONS BÊTES : n’hésitez pas à me poser des questions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Différence navigateur/moteur de recherche</a:t>
            </a:r>
            <a:br>
              <a:rPr lang="fr-FR" dirty="0"/>
            </a:br>
            <a:r>
              <a:rPr lang="fr-FR" dirty="0"/>
              <a:t>Comment faire une recherche ?</a:t>
            </a:r>
          </a:p>
          <a:p>
            <a:r>
              <a:rPr lang="fr-FR" dirty="0"/>
              <a:t>Sécurité bonnes pratiques ? –site fiable / bon mot de passe/ déconnexion des comptes </a:t>
            </a:r>
          </a:p>
          <a:p>
            <a:r>
              <a:rPr lang="fr-FR" dirty="0"/>
              <a:t>C’est quoi les cookies ?</a:t>
            </a:r>
          </a:p>
          <a:p>
            <a:r>
              <a:rPr lang="fr-FR" dirty="0"/>
              <a:t>Avez-vous des questions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221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02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172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Dessinez ce que représente pour vous internet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7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91EDD-B0D9-4DC3-BBAE-20B35B27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6989DB-0E71-42F2-BD16-35CC9984F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939EFB-B399-496F-9F50-5FD0A06A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372B-F022-40C9-B332-A637179069CD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B1502-E921-411B-A615-C1484F38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1848D9-BB2B-4C53-87E6-2131E50B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10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D408F-774D-4DC2-976B-327FFE30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A379C-5A6C-42A7-B344-370EAA918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5B484-AAC1-41E0-A709-9D7012C6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1187-4833-459F-ACA3-5BF8229912F7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E9AE7-E539-45E1-94F6-1D7DCA36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BB599-14AC-4A27-889E-E6E2FA86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5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25FFF09-B187-4D55-8B7D-8B8291BB8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5B8E0F-E10A-4443-BFFC-9248F589E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38F47-A133-4FE8-A731-433AF619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713B-8DD4-45B6-A44E-0FAF564C1A52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B66DD-895E-48E2-B907-AA6ED377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17AB8-E62E-492D-832D-F54BE11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05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8DFA-4411-4616-AB8E-AD8F9C8B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900B6-49B1-4639-BDC6-7DAC7972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19F04A-6C30-4F7A-A211-3E972328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4EF-9836-41BE-B1B3-0E3577C1372B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6FDF6-9C04-49EE-958E-D2671D7A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94EB5-2897-4A5F-85A5-D03011AF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8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60CF4-A005-4F45-94F5-48F7AFC50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056C41-02EA-4146-8F59-5864E8313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71A0D-86DB-413C-99D9-CAE6137A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E72E-77C3-484A-8454-2ED42FF61481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037B4-C3B7-412D-A381-ECB20040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E1159C-E776-44D3-A9E4-72F29656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5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8B785-2DB4-4650-B11B-DAF9CF59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2972D2-6179-4191-808E-3F61B522A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C0495D-D3B9-4E20-893E-6D2A2ABAF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0791B9-19C7-4E9D-9F20-C7AE56C6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B57-8E02-44F9-BBB7-3D2B73F602F5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8B914-0989-4AC3-ADA9-25825CBB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0657AA-0280-4B8F-9C2C-9A7C37EC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04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D8D3A-3381-4846-8737-76E822AA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B6C60-9C83-46C3-A3B1-46D91096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8F5FA9-DD70-4947-8F87-E3938136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C1ECF0-7D6D-4EBB-B399-47B05F6D3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7C323F-5FAA-4434-9363-490E37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3DCBAA-342B-4171-8A1D-379C8A66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5834-D55A-4ACE-ACF3-929C6D209ABA}" type="datetime1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6CF428-7AB8-49A7-88EE-44B21903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85A5AC-26B4-4870-A3A6-A0E9385E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4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743A58-4E30-4303-B19A-256004C5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0E751B-6883-4F36-BE84-0BA622F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1D89-9D11-4018-97F6-D79ECE5DF3EB}" type="datetime1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D3962A-BD4A-42A5-872A-239FE452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30724E-FB2F-4FF1-B323-04FCF6C5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58B1B-0325-4E0A-A8EF-826D5C2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A962-520A-467D-9644-1CAFD9F38591}" type="datetime1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22CCE7-3A6F-4E58-9E5F-545E0266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F23B85-5A84-4F9F-B8D4-DAA15DA1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5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D0983-9EFF-45BC-9830-3A558DDF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5F57E-559F-484A-B3A9-68A45E20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FA4F3E-0118-462A-900D-27189FC67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1393B3-9B3F-4F07-9F7D-E88A341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3FC0-8592-4924-ADF6-A4312D76D889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F7097E-5E7C-4215-9F77-2ECF9956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D8F6FB-76E4-4483-9E70-6CA63C46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2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5DB55-F4B0-4FC2-9623-4EFDD3F6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C3D158-08FF-4AB9-9C61-6EFC0F584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C87298-534C-4CF2-9365-C098FA25E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35947-D339-4DC7-A7D1-01BB17A8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4B6B-8CF1-4A2C-BCB7-D5A7EF854732}" type="datetime1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012F52-E59A-4BC0-B2AD-D42E47B4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A0F361-8985-4C58-85B5-58E54D0E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3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A6243-CBB1-4F56-B125-D3E3DF5A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B43CA7-4E45-4478-B797-2454A25D2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908BF-0123-4EC3-9594-EDF9B0BE3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AAAAD-661E-4ADF-A7F6-9421B07CD920}" type="datetime1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7840F-5558-4EB4-8B86-403AD74D6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AA6EB-1380-4792-8DCE-A7F1DDD9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1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prise en main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 familiariser avec le smartphone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1714828" y="1506976"/>
            <a:ext cx="8762343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valider la création de votre adresse mail, vous devrez choisir un bon mot de passe !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EA38B-253A-46FF-BE68-5EA6BD99C086}"/>
              </a:ext>
            </a:extLst>
          </p:cNvPr>
          <p:cNvSpPr txBox="1"/>
          <p:nvPr/>
        </p:nvSpPr>
        <p:spPr>
          <a:xfrm>
            <a:off x="5026137" y="3429000"/>
            <a:ext cx="2139721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/>
              <a:t>👇</a:t>
            </a:r>
            <a:endParaRPr lang="fr-FR" sz="2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23B23B-582F-448B-A4BE-A4D65DECD63B}"/>
              </a:ext>
            </a:extLst>
          </p:cNvPr>
          <p:cNvSpPr txBox="1"/>
          <p:nvPr/>
        </p:nvSpPr>
        <p:spPr>
          <a:xfrm>
            <a:off x="3465731" y="4527269"/>
            <a:ext cx="5260534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Votre mot de passe est la clé qui va sécuriser l’accès à votre compte.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843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 </a:t>
            </a:r>
            <a:r>
              <a:rPr lang="fr-FR" sz="4000" b="1" i="0" u="none" strike="noStrike" baseline="0" dirty="0">
                <a:solidFill>
                  <a:srgbClr val="000000"/>
                </a:solidFill>
              </a:rPr>
              <a:t>👍 </a:t>
            </a:r>
            <a:r>
              <a:rPr lang="fr-FR" sz="4000" i="0" u="none" strike="noStrike" baseline="0" dirty="0">
                <a:solidFill>
                  <a:srgbClr val="000000"/>
                </a:solidFill>
              </a:rPr>
              <a:t>Créer des </a:t>
            </a:r>
            <a:r>
              <a:rPr lang="fr-FR" sz="4000" b="1" i="0" u="none" strike="noStrike" baseline="0" dirty="0">
                <a:solidFill>
                  <a:srgbClr val="92D050"/>
                </a:solidFill>
              </a:rPr>
              <a:t>mots de passe sécurisés</a:t>
            </a:r>
            <a:br>
              <a:rPr lang="fr-FR" sz="4000" b="1" i="0" u="none" strike="noStrike" baseline="0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97257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05A614F8-1865-44FF-A8F4-95A1E84A0032}"/>
              </a:ext>
            </a:extLst>
          </p:cNvPr>
          <p:cNvSpPr txBox="1"/>
          <p:nvPr/>
        </p:nvSpPr>
        <p:spPr>
          <a:xfrm>
            <a:off x="1007726" y="1752535"/>
            <a:ext cx="10176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510" algn="ctr"/>
            <a:r>
              <a:rPr lang="fr-FR" sz="1800" b="1" i="0" u="none" strike="noStrike" baseline="0" dirty="0">
                <a:solidFill>
                  <a:srgbClr val="C00000"/>
                </a:solidFill>
                <a:latin typeface="Segoe UI" panose="020B0502040204020203" pitchFamily="34" charset="0"/>
              </a:rPr>
              <a:t>🧐 </a:t>
            </a:r>
            <a:r>
              <a:rPr lang="fr-FR" sz="2400" b="1" i="0" u="none" strike="noStrike" baseline="0" dirty="0">
                <a:solidFill>
                  <a:srgbClr val="92D050"/>
                </a:solidFill>
                <a:latin typeface="Segoe UI" panose="020B0502040204020203" pitchFamily="34" charset="0"/>
              </a:rPr>
              <a:t>C’est quoi ?</a:t>
            </a:r>
          </a:p>
          <a:p>
            <a:pPr marR="24510" algn="ctr"/>
            <a:endParaRPr lang="fr-FR" sz="1800" b="1" i="0" u="none" strike="noStrike" baseline="0" dirty="0">
              <a:solidFill>
                <a:srgbClr val="C00000"/>
              </a:solidFill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Il est long : au moins 8 caractères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ne présente pas de lien avec ma vie personnelle (date de naissance, famille...)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composé de chiffres, lettres et caractères spéciaux</a:t>
            </a:r>
          </a:p>
          <a:p>
            <a:pPr marR="24510" algn="ctr"/>
            <a:endParaRPr lang="fr-FR" sz="1800" b="1" i="0" u="none" strike="noStrike" baseline="0" dirty="0">
              <a:latin typeface="Segoe UI" panose="020B0502040204020203" pitchFamily="34" charset="0"/>
            </a:endParaRPr>
          </a:p>
          <a:p>
            <a:pPr marR="24510" algn="ctr"/>
            <a:r>
              <a:rPr lang="fr-FR" sz="1800" b="1" i="0" u="none" strike="noStrike" baseline="0" dirty="0">
                <a:latin typeface="Segoe UI" panose="020B0502040204020203" pitchFamily="34" charset="0"/>
              </a:rPr>
              <a:t>👉  Il est unique : je ne l'utilise que pour un seul site internet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5235720-D78B-4331-BE59-45FAC47CF3CF}"/>
              </a:ext>
            </a:extLst>
          </p:cNvPr>
          <p:cNvSpPr txBox="1"/>
          <p:nvPr/>
        </p:nvSpPr>
        <p:spPr>
          <a:xfrm>
            <a:off x="3048000" y="4995615"/>
            <a:ext cx="6096000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💡 En 2017, </a:t>
            </a:r>
            <a:r>
              <a:rPr lang="fr-FR" sz="2000" b="1" dirty="0"/>
              <a:t>les mots de passe les plus piratés </a:t>
            </a:r>
            <a:r>
              <a:rPr lang="fr-FR" sz="2000" dirty="0"/>
              <a:t>dans le monde étaient : 1234, 123456, </a:t>
            </a:r>
            <a:r>
              <a:rPr lang="fr-FR" sz="2000" dirty="0" err="1"/>
              <a:t>password</a:t>
            </a:r>
            <a:r>
              <a:rPr lang="fr-FR" sz="2000" dirty="0"/>
              <a:t> (</a:t>
            </a:r>
            <a:r>
              <a:rPr lang="fr-FR" sz="2000" i="1" dirty="0" err="1"/>
              <a:t>motdepasse</a:t>
            </a:r>
            <a:r>
              <a:rPr lang="fr-FR" sz="2000" dirty="0"/>
              <a:t>), </a:t>
            </a:r>
            <a:r>
              <a:rPr lang="fr-FR" sz="2000" dirty="0" err="1"/>
              <a:t>welcome</a:t>
            </a:r>
            <a:r>
              <a:rPr lang="fr-FR" sz="2000" dirty="0"/>
              <a:t> (</a:t>
            </a:r>
            <a:r>
              <a:rPr lang="fr-FR" sz="2000" i="1" dirty="0"/>
              <a:t>bienvenue</a:t>
            </a:r>
            <a:r>
              <a:rPr lang="fr-FR" sz="2000" dirty="0"/>
              <a:t>), football...</a:t>
            </a:r>
          </a:p>
        </p:txBody>
      </p:sp>
    </p:spTree>
    <p:extLst>
      <p:ext uri="{BB962C8B-B14F-4D97-AF65-F5344CB8AC3E}">
        <p14:creationId xmlns:p14="http://schemas.microsoft.com/office/powerpoint/2010/main" val="897408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5664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1007726" y="2705725"/>
            <a:ext cx="10176548" cy="1446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R="24510" algn="ctr"/>
            <a:r>
              <a:rPr lang="fr-FR" sz="4400" b="1" dirty="0">
                <a:solidFill>
                  <a:schemeClr val="bg1"/>
                </a:solidFill>
                <a:latin typeface="+mj-lt"/>
              </a:rPr>
              <a:t>Comment accéder à mes mails maintenant que j’ai une adresse ?</a:t>
            </a:r>
            <a:endParaRPr lang="fr-FR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9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15">
            <a:extLst>
              <a:ext uri="{FF2B5EF4-FFF2-40B4-BE49-F238E27FC236}">
                <a16:creationId xmlns:a16="http://schemas.microsoft.com/office/drawing/2014/main" id="{6885DB0D-8F49-4617-A0BD-9531109F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12043"/>
          <a:stretch/>
        </p:blipFill>
        <p:spPr>
          <a:xfrm>
            <a:off x="8228910" y="993441"/>
            <a:ext cx="2749727" cy="50386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247134-A637-4CD7-97CF-DFF871181F01}"/>
              </a:ext>
            </a:extLst>
          </p:cNvPr>
          <p:cNvSpPr txBox="1"/>
          <p:nvPr/>
        </p:nvSpPr>
        <p:spPr>
          <a:xfrm>
            <a:off x="971006" y="1019759"/>
            <a:ext cx="5506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👉 Ouvrir l’application dédiée à vos mails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188" y="306341"/>
            <a:ext cx="6203623" cy="662782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66749" y="969123"/>
            <a:ext cx="1091879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618278" y="1453962"/>
            <a:ext cx="622424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💡 Sur smartphone ou sur tablette, vous pouvez aussi utiliser votre navigateur pour accéder à votre boîte mail.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14813B7-B6E4-43B4-BB95-FC4CE3CD5F49}"/>
              </a:ext>
            </a:extLst>
          </p:cNvPr>
          <p:cNvSpPr/>
          <p:nvPr/>
        </p:nvSpPr>
        <p:spPr>
          <a:xfrm>
            <a:off x="8361575" y="1019759"/>
            <a:ext cx="2300140" cy="36512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3B61E2-A56B-484E-9145-7DDE08ED23CA}"/>
              </a:ext>
            </a:extLst>
          </p:cNvPr>
          <p:cNvSpPr/>
          <p:nvPr/>
        </p:nvSpPr>
        <p:spPr>
          <a:xfrm>
            <a:off x="5212360" y="2433361"/>
            <a:ext cx="2379984" cy="38408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Barre de recherche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2660415-685E-487B-89EE-BBA24E29F4DA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6402352" y="1202321"/>
            <a:ext cx="1959223" cy="123104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11F47B7-D77B-4EEF-AD55-85CB1985D743}"/>
              </a:ext>
            </a:extLst>
          </p:cNvPr>
          <p:cNvSpPr/>
          <p:nvPr/>
        </p:nvSpPr>
        <p:spPr>
          <a:xfrm>
            <a:off x="8153400" y="1428856"/>
            <a:ext cx="2894814" cy="468015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CB5BB1C-E5F3-444D-AB42-A3948B5CC37D}"/>
              </a:ext>
            </a:extLst>
          </p:cNvPr>
          <p:cNvSpPr/>
          <p:nvPr/>
        </p:nvSpPr>
        <p:spPr>
          <a:xfrm>
            <a:off x="5212360" y="2902079"/>
            <a:ext cx="2379984" cy="40108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Zone de lecture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4E57586-0B30-4807-B527-8FC0A7D7A879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592344" y="2892466"/>
            <a:ext cx="547793" cy="21015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7868877-4DD5-4EDD-81DF-28421343E861}"/>
              </a:ext>
            </a:extLst>
          </p:cNvPr>
          <p:cNvSpPr/>
          <p:nvPr/>
        </p:nvSpPr>
        <p:spPr>
          <a:xfrm>
            <a:off x="9495934" y="5504483"/>
            <a:ext cx="1241196" cy="52757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6EE001-20AC-405F-B53F-FD9EE0122A23}"/>
              </a:ext>
            </a:extLst>
          </p:cNvPr>
          <p:cNvSpPr txBox="1"/>
          <p:nvPr/>
        </p:nvSpPr>
        <p:spPr>
          <a:xfrm>
            <a:off x="3835689" y="5761694"/>
            <a:ext cx="4242686" cy="101566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👉Cliquer sur ce bouton permet de commencer un nouveau mail </a:t>
            </a:r>
          </a:p>
          <a:p>
            <a:pPr algn="ctr"/>
            <a:r>
              <a:rPr lang="fr-FR" sz="2000" i="1" dirty="0"/>
              <a:t>(Nouveau message/Écrire/Composer…)</a:t>
            </a:r>
            <a:endParaRPr lang="fr-FR" sz="2000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8D6B299-D104-4C1C-8C90-DE9A4D9099F9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8078375" y="5768270"/>
            <a:ext cx="1417559" cy="5012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C849C63-A5D3-400C-9F99-F9CEAF2EB8AB}"/>
              </a:ext>
            </a:extLst>
          </p:cNvPr>
          <p:cNvSpPr/>
          <p:nvPr/>
        </p:nvSpPr>
        <p:spPr>
          <a:xfrm>
            <a:off x="8217343" y="3212200"/>
            <a:ext cx="457200" cy="336185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5C21469-D7C0-4A1A-8950-C33A5D430315}"/>
              </a:ext>
            </a:extLst>
          </p:cNvPr>
          <p:cNvCxnSpPr>
            <a:cxnSpLocks/>
            <a:stCxn id="49" idx="3"/>
            <a:endCxn id="43" idx="1"/>
          </p:cNvCxnSpPr>
          <p:nvPr/>
        </p:nvCxnSpPr>
        <p:spPr>
          <a:xfrm flipV="1">
            <a:off x="7582913" y="3380293"/>
            <a:ext cx="634430" cy="32852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80D2D4EE-EA2C-4AD8-A0EE-3238449180AF}"/>
              </a:ext>
            </a:extLst>
          </p:cNvPr>
          <p:cNvSpPr/>
          <p:nvPr/>
        </p:nvSpPr>
        <p:spPr>
          <a:xfrm>
            <a:off x="5589268" y="3430145"/>
            <a:ext cx="1993645" cy="55734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Logo ou initiales </a:t>
            </a:r>
          </a:p>
          <a:p>
            <a:r>
              <a:rPr lang="fr-FR" b="1" dirty="0">
                <a:solidFill>
                  <a:schemeClr val="bg1"/>
                </a:solidFill>
              </a:rPr>
              <a:t>de l’expéditeur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90FD458C-18D7-4636-8CFE-CAAFC42D21FA}"/>
              </a:ext>
            </a:extLst>
          </p:cNvPr>
          <p:cNvSpPr/>
          <p:nvPr/>
        </p:nvSpPr>
        <p:spPr>
          <a:xfrm>
            <a:off x="8742736" y="3886882"/>
            <a:ext cx="806695" cy="19334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F24F7CC8-BD54-4B10-A9AE-06AB6D278889}"/>
              </a:ext>
            </a:extLst>
          </p:cNvPr>
          <p:cNvCxnSpPr>
            <a:cxnSpLocks/>
            <a:stCxn id="55" idx="3"/>
            <a:endCxn id="53" idx="1"/>
          </p:cNvCxnSpPr>
          <p:nvPr/>
        </p:nvCxnSpPr>
        <p:spPr>
          <a:xfrm flipV="1">
            <a:off x="7554168" y="3983557"/>
            <a:ext cx="1188568" cy="26667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30D2CDEE-EDF4-469A-9B92-382809448D2D}"/>
              </a:ext>
            </a:extLst>
          </p:cNvPr>
          <p:cNvSpPr/>
          <p:nvPr/>
        </p:nvSpPr>
        <p:spPr>
          <a:xfrm>
            <a:off x="5401559" y="4119911"/>
            <a:ext cx="2152609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Nom de l’expéditeur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8F7D483D-5025-4570-B2D5-85707F0D8E70}"/>
              </a:ext>
            </a:extLst>
          </p:cNvPr>
          <p:cNvSpPr/>
          <p:nvPr/>
        </p:nvSpPr>
        <p:spPr>
          <a:xfrm>
            <a:off x="10475163" y="3932358"/>
            <a:ext cx="403348" cy="154080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BBF4A825-3E75-4DF2-B9D2-A6E3AFAF8B19}"/>
              </a:ext>
            </a:extLst>
          </p:cNvPr>
          <p:cNvCxnSpPr>
            <a:cxnSpLocks/>
            <a:stCxn id="69" idx="2"/>
            <a:endCxn id="67" idx="0"/>
          </p:cNvCxnSpPr>
          <p:nvPr/>
        </p:nvCxnSpPr>
        <p:spPr>
          <a:xfrm flipH="1">
            <a:off x="10676837" y="3606362"/>
            <a:ext cx="823347" cy="32599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68DC1B5F-42AD-42F4-895B-09DBF3802FED}"/>
              </a:ext>
            </a:extLst>
          </p:cNvPr>
          <p:cNvSpPr/>
          <p:nvPr/>
        </p:nvSpPr>
        <p:spPr>
          <a:xfrm>
            <a:off x="11139566" y="3372643"/>
            <a:ext cx="721236" cy="233719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1A5113B9-77B4-4BAE-97CB-20F9A9391939}"/>
              </a:ext>
            </a:extLst>
          </p:cNvPr>
          <p:cNvSpPr/>
          <p:nvPr/>
        </p:nvSpPr>
        <p:spPr>
          <a:xfrm>
            <a:off x="9593148" y="2176699"/>
            <a:ext cx="778104" cy="16835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16BB6EDB-6343-4F33-A289-F85D12694981}"/>
              </a:ext>
            </a:extLst>
          </p:cNvPr>
          <p:cNvCxnSpPr>
            <a:cxnSpLocks/>
            <a:stCxn id="79" idx="1"/>
            <a:endCxn id="77" idx="3"/>
          </p:cNvCxnSpPr>
          <p:nvPr/>
        </p:nvCxnSpPr>
        <p:spPr>
          <a:xfrm flipH="1" flipV="1">
            <a:off x="10371252" y="2260879"/>
            <a:ext cx="740904" cy="45552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F247BAF0-6F6A-41E4-9F6E-6204BD43324F}"/>
              </a:ext>
            </a:extLst>
          </p:cNvPr>
          <p:cNvSpPr/>
          <p:nvPr/>
        </p:nvSpPr>
        <p:spPr>
          <a:xfrm>
            <a:off x="11112156" y="2345058"/>
            <a:ext cx="1001991" cy="74268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📎 Pièce jointe</a:t>
            </a:r>
          </a:p>
        </p:txBody>
      </p:sp>
      <p:sp>
        <p:nvSpPr>
          <p:cNvPr id="88" name="Rectangle : coins arrondis 87">
            <a:extLst>
              <a:ext uri="{FF2B5EF4-FFF2-40B4-BE49-F238E27FC236}">
                <a16:creationId xmlns:a16="http://schemas.microsoft.com/office/drawing/2014/main" id="{89B2E4FD-EB80-4D45-A1C3-382487D475E8}"/>
              </a:ext>
            </a:extLst>
          </p:cNvPr>
          <p:cNvSpPr/>
          <p:nvPr/>
        </p:nvSpPr>
        <p:spPr>
          <a:xfrm>
            <a:off x="8719952" y="5180191"/>
            <a:ext cx="1658959" cy="173625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2F38F774-1787-44E8-8544-7A3EC61C058E}"/>
              </a:ext>
            </a:extLst>
          </p:cNvPr>
          <p:cNvCxnSpPr>
            <a:cxnSpLocks/>
            <a:stCxn id="90" idx="3"/>
            <a:endCxn id="88" idx="1"/>
          </p:cNvCxnSpPr>
          <p:nvPr/>
        </p:nvCxnSpPr>
        <p:spPr>
          <a:xfrm>
            <a:off x="7528401" y="4650961"/>
            <a:ext cx="1191551" cy="61604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 : coins arrondis 89">
            <a:extLst>
              <a:ext uri="{FF2B5EF4-FFF2-40B4-BE49-F238E27FC236}">
                <a16:creationId xmlns:a16="http://schemas.microsoft.com/office/drawing/2014/main" id="{151F39E8-7EDA-4F03-9F26-4B631BFDBCEE}"/>
              </a:ext>
            </a:extLst>
          </p:cNvPr>
          <p:cNvSpPr/>
          <p:nvPr/>
        </p:nvSpPr>
        <p:spPr>
          <a:xfrm>
            <a:off x="6011475" y="4520645"/>
            <a:ext cx="1516926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Objet du mail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83E2E68-1328-425C-A445-9F1A3589B532}"/>
              </a:ext>
            </a:extLst>
          </p:cNvPr>
          <p:cNvSpPr/>
          <p:nvPr/>
        </p:nvSpPr>
        <p:spPr>
          <a:xfrm>
            <a:off x="8710524" y="5400735"/>
            <a:ext cx="1941764" cy="125302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606FE4E-C20B-4692-BF1F-F10CD172B251}"/>
              </a:ext>
            </a:extLst>
          </p:cNvPr>
          <p:cNvCxnSpPr>
            <a:cxnSpLocks/>
            <a:stCxn id="103" idx="3"/>
            <a:endCxn id="101" idx="1"/>
          </p:cNvCxnSpPr>
          <p:nvPr/>
        </p:nvCxnSpPr>
        <p:spPr>
          <a:xfrm>
            <a:off x="7544584" y="4982412"/>
            <a:ext cx="1165940" cy="48097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0FD96B71-C38F-4ADC-9A63-04F314CFEFBE}"/>
              </a:ext>
            </a:extLst>
          </p:cNvPr>
          <p:cNvSpPr/>
          <p:nvPr/>
        </p:nvSpPr>
        <p:spPr>
          <a:xfrm>
            <a:off x="5869442" y="4852096"/>
            <a:ext cx="1675142" cy="26063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Aperçu du mail</a:t>
            </a: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F3DCB5E2-23C7-4261-AF46-74D5CB0B594A}"/>
              </a:ext>
            </a:extLst>
          </p:cNvPr>
          <p:cNvSpPr txBox="1"/>
          <p:nvPr/>
        </p:nvSpPr>
        <p:spPr>
          <a:xfrm>
            <a:off x="313734" y="2198051"/>
            <a:ext cx="4736898" cy="34778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🧐Chaque ligne de la zone de lecture est un </a:t>
            </a:r>
            <a:r>
              <a:rPr lang="fr-FR" sz="2000" b="1" dirty="0">
                <a:solidFill>
                  <a:srgbClr val="92D050"/>
                </a:solidFill>
              </a:rPr>
              <a:t>mail</a:t>
            </a:r>
            <a:r>
              <a:rPr lang="fr-FR" sz="2000" b="1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que vous avez reçu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👉Pour </a:t>
            </a:r>
            <a:r>
              <a:rPr lang="fr-FR" sz="2000" b="1" dirty="0"/>
              <a:t>ouvrir un mail </a:t>
            </a:r>
            <a:r>
              <a:rPr lang="fr-FR" sz="2000" dirty="0"/>
              <a:t>il faut cliquer sur la ligne qui correspond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💡Les </a:t>
            </a:r>
            <a:r>
              <a:rPr lang="fr-FR" sz="2000" b="1" dirty="0"/>
              <a:t>mails en gras </a:t>
            </a:r>
            <a:r>
              <a:rPr lang="fr-FR" sz="2000" dirty="0"/>
              <a:t>sont ceux que vous n’avez pas encore ouverts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🔍 Les messages sont </a:t>
            </a:r>
            <a:r>
              <a:rPr lang="fr-FR" sz="2000" b="1" dirty="0"/>
              <a:t>classés</a:t>
            </a:r>
            <a:r>
              <a:rPr lang="fr-FR" sz="2000" dirty="0"/>
              <a:t> du plus récent au plus ancien</a:t>
            </a:r>
          </a:p>
        </p:txBody>
      </p:sp>
    </p:spTree>
    <p:extLst>
      <p:ext uri="{BB962C8B-B14F-4D97-AF65-F5344CB8AC3E}">
        <p14:creationId xmlns:p14="http://schemas.microsoft.com/office/powerpoint/2010/main" val="149631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FD2E33-C6B6-4499-92F6-3D4B3E464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b="5566"/>
          <a:stretch/>
        </p:blipFill>
        <p:spPr>
          <a:xfrm>
            <a:off x="5939942" y="1431904"/>
            <a:ext cx="2628545" cy="52068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Écrire et envoyer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4C61E-AD62-445A-BEB7-6AEC5DB087F7}"/>
              </a:ext>
            </a:extLst>
          </p:cNvPr>
          <p:cNvSpPr txBox="1"/>
          <p:nvPr/>
        </p:nvSpPr>
        <p:spPr>
          <a:xfrm>
            <a:off x="440524" y="1829778"/>
            <a:ext cx="4856855" cy="369331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💡 </a:t>
            </a:r>
            <a:r>
              <a:rPr lang="fr-FR" sz="1800" b="1" dirty="0"/>
              <a:t>Pour envoyer un mail, remplissez ces 3 champs :</a:t>
            </a:r>
          </a:p>
          <a:p>
            <a:pPr algn="ctr"/>
            <a:endParaRPr lang="fr-FR" i="1" dirty="0"/>
          </a:p>
          <a:p>
            <a:pPr algn="ctr"/>
            <a:r>
              <a:rPr lang="fr-FR" sz="1800" dirty="0"/>
              <a:t>👉 </a:t>
            </a:r>
            <a:r>
              <a:rPr lang="fr-FR" sz="1800" b="1" dirty="0"/>
              <a:t>L’adresse mail du destinataire</a:t>
            </a:r>
          </a:p>
          <a:p>
            <a:pPr algn="ctr"/>
            <a:endParaRPr lang="fr-FR" sz="1800" b="1" dirty="0"/>
          </a:p>
          <a:p>
            <a:pPr algn="ctr"/>
            <a:r>
              <a:rPr lang="fr-FR" b="1" dirty="0"/>
              <a:t>👉L’objet du mail</a:t>
            </a:r>
          </a:p>
          <a:p>
            <a:pPr algn="ctr"/>
            <a:r>
              <a:rPr lang="fr-FR" i="1" dirty="0"/>
              <a:t>Équivaut au titre de votre message. Écrivez en quelques mots de quoi parle votre mail</a:t>
            </a:r>
          </a:p>
          <a:p>
            <a:pPr algn="ctr"/>
            <a:endParaRPr lang="fr-FR" i="1" dirty="0"/>
          </a:p>
          <a:p>
            <a:pPr algn="ctr"/>
            <a:r>
              <a:rPr lang="fr-FR" dirty="0"/>
              <a:t>👉 </a:t>
            </a:r>
            <a:r>
              <a:rPr lang="fr-FR" b="1" dirty="0"/>
              <a:t>Le corps du texte</a:t>
            </a:r>
          </a:p>
          <a:p>
            <a:pPr algn="ctr"/>
            <a:r>
              <a:rPr lang="fr-FR" i="1" dirty="0"/>
              <a:t>Rédigez le message que vous souhaitez envoyer à votre destinataire.</a:t>
            </a:r>
          </a:p>
          <a:p>
            <a:pPr algn="ctr"/>
            <a:r>
              <a:rPr lang="fr-FR" i="1" dirty="0"/>
              <a:t>Pensez aux formules de politesse </a:t>
            </a:r>
            <a:endParaRPr lang="fr-FR" sz="18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8A1EE74-E38F-4174-BE39-DE186DB95266}"/>
              </a:ext>
            </a:extLst>
          </p:cNvPr>
          <p:cNvCxnSpPr>
            <a:cxnSpLocks/>
          </p:cNvCxnSpPr>
          <p:nvPr/>
        </p:nvCxnSpPr>
        <p:spPr>
          <a:xfrm flipV="1">
            <a:off x="4646138" y="2404016"/>
            <a:ext cx="1580000" cy="386875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1690545-4125-40C7-B286-CEB2355ECB41}"/>
              </a:ext>
            </a:extLst>
          </p:cNvPr>
          <p:cNvCxnSpPr>
            <a:cxnSpLocks/>
          </p:cNvCxnSpPr>
          <p:nvPr/>
        </p:nvCxnSpPr>
        <p:spPr>
          <a:xfrm flipV="1">
            <a:off x="3864543" y="2790055"/>
            <a:ext cx="2696513" cy="531177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C85BC2C-C123-43F3-93F4-42B5D46D2C74}"/>
              </a:ext>
            </a:extLst>
          </p:cNvPr>
          <p:cNvCxnSpPr>
            <a:cxnSpLocks/>
          </p:cNvCxnSpPr>
          <p:nvPr/>
        </p:nvCxnSpPr>
        <p:spPr>
          <a:xfrm flipV="1">
            <a:off x="3982694" y="3365129"/>
            <a:ext cx="2314411" cy="1122031"/>
          </a:xfrm>
          <a:prstGeom prst="straightConnector1">
            <a:avLst/>
          </a:prstGeom>
          <a:ln w="127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6897322-341B-4880-836A-E1DA3380552E}"/>
              </a:ext>
            </a:extLst>
          </p:cNvPr>
          <p:cNvSpPr/>
          <p:nvPr/>
        </p:nvSpPr>
        <p:spPr>
          <a:xfrm>
            <a:off x="8007284" y="1432255"/>
            <a:ext cx="292232" cy="2794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BF2E54-8284-4BA6-A00D-D27B4A4D31DA}"/>
              </a:ext>
            </a:extLst>
          </p:cNvPr>
          <p:cNvSpPr txBox="1"/>
          <p:nvPr/>
        </p:nvSpPr>
        <p:spPr>
          <a:xfrm>
            <a:off x="8850527" y="2274287"/>
            <a:ext cx="2966151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❗ Cliquez sur </a:t>
            </a:r>
            <a:r>
              <a:rPr lang="fr-FR" b="1" i="1" dirty="0"/>
              <a:t>envoyer</a:t>
            </a:r>
            <a:r>
              <a:rPr lang="fr-FR" i="1" dirty="0"/>
              <a:t> quand vous avez fini de rédiger !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0E157AC-93B0-45DC-A96A-5B54AAF805F8}"/>
              </a:ext>
            </a:extLst>
          </p:cNvPr>
          <p:cNvCxnSpPr>
            <a:cxnSpLocks/>
            <a:stCxn id="32" idx="0"/>
            <a:endCxn id="30" idx="6"/>
          </p:cNvCxnSpPr>
          <p:nvPr/>
        </p:nvCxnSpPr>
        <p:spPr>
          <a:xfrm flipH="1" flipV="1">
            <a:off x="8299516" y="1571963"/>
            <a:ext cx="2034087" cy="70232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F325302E-CB51-487F-AB1B-F40D70DFC090}"/>
              </a:ext>
            </a:extLst>
          </p:cNvPr>
          <p:cNvSpPr/>
          <p:nvPr/>
        </p:nvSpPr>
        <p:spPr>
          <a:xfrm>
            <a:off x="7641994" y="1503402"/>
            <a:ext cx="292232" cy="2794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A1CE259-4765-4B82-91B9-9462E07218C7}"/>
              </a:ext>
            </a:extLst>
          </p:cNvPr>
          <p:cNvSpPr txBox="1"/>
          <p:nvPr/>
        </p:nvSpPr>
        <p:spPr>
          <a:xfrm>
            <a:off x="7254214" y="3387678"/>
            <a:ext cx="2966151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📎 Cliquez ici vous souhaitez joindre un fichier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E87748F-CF3E-4FCA-9F08-CBA6C9045849}"/>
              </a:ext>
            </a:extLst>
          </p:cNvPr>
          <p:cNvCxnSpPr>
            <a:cxnSpLocks/>
            <a:stCxn id="37" idx="0"/>
            <a:endCxn id="36" idx="4"/>
          </p:cNvCxnSpPr>
          <p:nvPr/>
        </p:nvCxnSpPr>
        <p:spPr>
          <a:xfrm flipH="1" flipV="1">
            <a:off x="7788110" y="1782817"/>
            <a:ext cx="949180" cy="160486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7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585207-44D0-4ACF-982F-D61E42EEA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t="5316" r="-675" b="12554"/>
          <a:stretch/>
        </p:blipFill>
        <p:spPr>
          <a:xfrm>
            <a:off x="1674825" y="1765536"/>
            <a:ext cx="9099330" cy="49559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Joindre un fichier</a:t>
            </a:r>
          </a:p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Problème de taille de pièce jointe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3596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1A20E0F8-B9F5-4A28-8D1A-7E3C783D0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b="41739"/>
          <a:stretch/>
        </p:blipFill>
        <p:spPr>
          <a:xfrm>
            <a:off x="838200" y="1555920"/>
            <a:ext cx="3086100" cy="36437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Répondre, supprimer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0AA41E1-3EA9-4524-99D8-0E92240CED3B}"/>
              </a:ext>
            </a:extLst>
          </p:cNvPr>
          <p:cNvSpPr/>
          <p:nvPr/>
        </p:nvSpPr>
        <p:spPr>
          <a:xfrm>
            <a:off x="3253182" y="2637253"/>
            <a:ext cx="427835" cy="47300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DE714-3675-41DA-8C4C-D99E3739E1ED}"/>
              </a:ext>
            </a:extLst>
          </p:cNvPr>
          <p:cNvSpPr txBox="1"/>
          <p:nvPr/>
        </p:nvSpPr>
        <p:spPr>
          <a:xfrm>
            <a:off x="3040689" y="3693320"/>
            <a:ext cx="2718792" cy="923330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En cliquant sur la flèche, je peux répondre à la personne qui m’a écrit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7ABA128-25B0-47CB-AB3F-BB1B65495095}"/>
              </a:ext>
            </a:extLst>
          </p:cNvPr>
          <p:cNvCxnSpPr>
            <a:cxnSpLocks/>
          </p:cNvCxnSpPr>
          <p:nvPr/>
        </p:nvCxnSpPr>
        <p:spPr>
          <a:xfrm flipH="1" flipV="1">
            <a:off x="3586898" y="3044428"/>
            <a:ext cx="641022" cy="69600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0D267CE-C006-4117-9206-039FC6721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b="14089"/>
          <a:stretch/>
        </p:blipFill>
        <p:spPr>
          <a:xfrm>
            <a:off x="8526789" y="1299439"/>
            <a:ext cx="2827011" cy="5060339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9ACBB672-5236-4D68-B523-196290BBCC38}"/>
              </a:ext>
            </a:extLst>
          </p:cNvPr>
          <p:cNvSpPr/>
          <p:nvPr/>
        </p:nvSpPr>
        <p:spPr>
          <a:xfrm>
            <a:off x="10381952" y="1243783"/>
            <a:ext cx="326940" cy="47300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02703AA-A314-4C64-96BA-EE8271A21126}"/>
              </a:ext>
            </a:extLst>
          </p:cNvPr>
          <p:cNvSpPr txBox="1"/>
          <p:nvPr/>
        </p:nvSpPr>
        <p:spPr>
          <a:xfrm>
            <a:off x="4895107" y="1647521"/>
            <a:ext cx="3593001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💡 Quand j’appuie longuement sur un mail, j’ai des options qui s’affichent, dont la poubelle pour supprimer le message reçu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7146027-5DF3-4835-80BF-78A8704A6254}"/>
              </a:ext>
            </a:extLst>
          </p:cNvPr>
          <p:cNvCxnSpPr>
            <a:cxnSpLocks/>
            <a:stCxn id="19" idx="3"/>
            <a:endCxn id="18" idx="3"/>
          </p:cNvCxnSpPr>
          <p:nvPr/>
        </p:nvCxnSpPr>
        <p:spPr>
          <a:xfrm flipV="1">
            <a:off x="8488108" y="1647521"/>
            <a:ext cx="1941723" cy="60016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69" y="2030634"/>
            <a:ext cx="10908462" cy="33845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i="1" dirty="0"/>
              <a:t>✔ </a:t>
            </a:r>
            <a:r>
              <a:rPr lang="fr-FR" sz="2400" dirty="0"/>
              <a:t>Rendez-vous sur votre boîte mail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Envoyez un message à </a:t>
            </a:r>
            <a:r>
              <a:rPr lang="fr-FR" sz="3000" b="1" dirty="0">
                <a:hlinkClick r:id="rId3"/>
              </a:rPr>
              <a:t>conseiller.numerique@peyruis.fr</a:t>
            </a:r>
            <a:r>
              <a:rPr lang="fr-FR" sz="3000" b="1" dirty="0"/>
              <a:t> 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Objet : Atelier sur les mails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Corps du texte : Prénom et une phrase de votre choix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👉 Joignez une image à votre message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6504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A34393-90BB-44D8-9108-9214915AC504}"/>
              </a:ext>
            </a:extLst>
          </p:cNvPr>
          <p:cNvSpPr txBox="1"/>
          <p:nvPr/>
        </p:nvSpPr>
        <p:spPr>
          <a:xfrm>
            <a:off x="890369" y="1197528"/>
            <a:ext cx="10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Les tentatives de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92D050"/>
                </a:solidFill>
              </a:rPr>
              <a:t>« Phishing » ou « Hameçonnage »</a:t>
            </a:r>
          </a:p>
          <a:p>
            <a:pPr algn="ctr"/>
            <a:endParaRPr lang="fr-FR" sz="2800" b="1" dirty="0">
              <a:solidFill>
                <a:srgbClr val="C00000"/>
              </a:solidFill>
            </a:endParaRPr>
          </a:p>
          <a:p>
            <a:pPr algn="just"/>
            <a:r>
              <a:rPr lang="fr-FR" sz="2800" dirty="0"/>
              <a:t>C’est une technique utilisée par les pirates, qui consiste à se faire passer pour une entreprise ou une organisation de confiance pour soutirer les informations personnelles de l'utilisateur, notamment les données bancaires.</a:t>
            </a:r>
            <a:endParaRPr lang="fr-FR" sz="2800" dirty="0">
              <a:solidFill>
                <a:srgbClr val="C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FEE73D4-1F14-4430-B16A-14A40430D926}"/>
              </a:ext>
            </a:extLst>
          </p:cNvPr>
          <p:cNvSpPr txBox="1"/>
          <p:nvPr/>
        </p:nvSpPr>
        <p:spPr>
          <a:xfrm>
            <a:off x="838200" y="5266346"/>
            <a:ext cx="10411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Ne pas répondre </a:t>
            </a:r>
            <a:r>
              <a:rPr lang="fr-FR" sz="2800" dirty="0">
                <a:solidFill>
                  <a:srgbClr val="92D050"/>
                </a:solidFill>
              </a:rPr>
              <a:t>aux mails suspicieux</a:t>
            </a:r>
          </a:p>
          <a:p>
            <a:pPr algn="ctr"/>
            <a:endParaRPr lang="fr-FR" sz="2800" dirty="0">
              <a:solidFill>
                <a:srgbClr val="FFC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9E5A90-79C6-4507-A36F-3BC2914E8219}"/>
              </a:ext>
            </a:extLst>
          </p:cNvPr>
          <p:cNvSpPr txBox="1"/>
          <p:nvPr/>
        </p:nvSpPr>
        <p:spPr>
          <a:xfrm>
            <a:off x="3773521" y="4358002"/>
            <a:ext cx="4540624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👍 Le bon réflexe !</a:t>
            </a:r>
          </a:p>
        </p:txBody>
      </p:sp>
    </p:spTree>
    <p:extLst>
      <p:ext uri="{BB962C8B-B14F-4D97-AF65-F5344CB8AC3E}">
        <p14:creationId xmlns:p14="http://schemas.microsoft.com/office/powerpoint/2010/main" val="177545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90366" y="94430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90366" y="-128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🔒 La </a:t>
            </a:r>
            <a:r>
              <a:rPr lang="fr-FR" sz="4000" b="1" dirty="0">
                <a:solidFill>
                  <a:srgbClr val="92D050"/>
                </a:solidFill>
              </a:rPr>
              <a:t>sécurité</a:t>
            </a:r>
            <a:r>
              <a:rPr lang="fr-FR" sz="4000" b="1" dirty="0"/>
              <a:t>, on fait comment ?</a:t>
            </a:r>
            <a:endParaRPr lang="fr-FR" sz="40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716C0C-F660-4C0B-92FF-50BAB574BA3C}"/>
              </a:ext>
            </a:extLst>
          </p:cNvPr>
          <p:cNvSpPr txBox="1"/>
          <p:nvPr/>
        </p:nvSpPr>
        <p:spPr>
          <a:xfrm>
            <a:off x="890369" y="1016422"/>
            <a:ext cx="10411265" cy="5816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💡 Quand vous recevez un mail malveillant, vous pouvez le signaler comme "</a:t>
            </a:r>
            <a:r>
              <a:rPr lang="fr-FR" sz="2800" b="1" dirty="0">
                <a:solidFill>
                  <a:srgbClr val="92D050"/>
                </a:solidFill>
              </a:rPr>
              <a:t>SPAM</a:t>
            </a:r>
            <a:r>
              <a:rPr lang="fr-FR" sz="2800" dirty="0"/>
              <a:t>" 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❗ </a:t>
            </a:r>
            <a:r>
              <a:rPr lang="fr-FR" sz="2800" b="1" dirty="0">
                <a:solidFill>
                  <a:srgbClr val="92D050"/>
                </a:solidFill>
              </a:rPr>
              <a:t>Ne cliquez pas sur les liens, ne téléchargez pas les fichiers joints</a:t>
            </a:r>
            <a:r>
              <a:rPr lang="fr-FR" sz="2800" b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fr-FR" sz="2800" b="1" dirty="0"/>
              <a:t>si vous ne connaissez pas l’expéditeur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✔ La catégorie SPAM correspond aux mails indésirables. Vous pouvez porter plainte ou recenser un comportement malveillant en allant sur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👇</a:t>
            </a:r>
          </a:p>
          <a:p>
            <a:pPr algn="ctr"/>
            <a:r>
              <a:rPr lang="fr-FR" sz="2800" b="1" dirty="0">
                <a:solidFill>
                  <a:srgbClr val="92D050"/>
                </a:solidFill>
              </a:rPr>
              <a:t>www.cybermalveillance.gouv.fr</a:t>
            </a:r>
          </a:p>
          <a:p>
            <a:pPr algn="ctr"/>
            <a:r>
              <a:rPr lang="fr-FR" sz="2800" b="1" dirty="0">
                <a:solidFill>
                  <a:srgbClr val="92D050"/>
                </a:solidFill>
              </a:rPr>
              <a:t>www.internet-signalement.gouv.fr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fr-FR" sz="2800" b="1" dirty="0">
                <a:solidFill>
                  <a:srgbClr val="92D050"/>
                </a:solidFill>
              </a:rPr>
              <a:t>www.33700.fr</a:t>
            </a:r>
            <a:endParaRPr lang="fr-FR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1694277" y="1700622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Découverte et prise en main du matériel</a:t>
            </a:r>
          </a:p>
          <a:p>
            <a:r>
              <a:rPr lang="fr-FR" sz="2800" dirty="0"/>
              <a:t>2/ Le clavier et les applications</a:t>
            </a:r>
          </a:p>
          <a:p>
            <a:r>
              <a:rPr lang="fr-FR" sz="2800" dirty="0"/>
              <a:t>3/ Paramètres, messages, photos</a:t>
            </a:r>
          </a:p>
          <a:p>
            <a:r>
              <a:rPr lang="fr-FR" sz="2800" dirty="0"/>
              <a:t>4/ Naviguer sur internet, </a:t>
            </a:r>
            <a:r>
              <a:rPr lang="fr-FR" sz="2800" dirty="0" err="1"/>
              <a:t>QRcode</a:t>
            </a:r>
            <a:endParaRPr lang="fr-FR" sz="2800" dirty="0"/>
          </a:p>
          <a:p>
            <a:r>
              <a:rPr lang="fr-FR" sz="2800" dirty="0"/>
              <a:t>5/ Les mails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1050303" y="4295879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312526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419100" y="3093332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💡 Avez-vous des questions sur aujourd’hui ?</a:t>
            </a:r>
          </a:p>
        </p:txBody>
      </p:sp>
    </p:spTree>
    <p:extLst>
      <p:ext uri="{BB962C8B-B14F-4D97-AF65-F5344CB8AC3E}">
        <p14:creationId xmlns:p14="http://schemas.microsoft.com/office/powerpoint/2010/main" val="110298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419100" y="1936887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🧐 Faisons le point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BEE51C-469B-4155-88D3-73DC0923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83" y="2709822"/>
            <a:ext cx="3253033" cy="32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419100" y="1936887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🧐 Qu’en avez-vous pensé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61F8C6-F39E-43E1-96F3-CBDEBF52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41" y="2861586"/>
            <a:ext cx="3302917" cy="33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92D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7EC452-B891-46B0-8624-7688CFA87777}"/>
              </a:ext>
            </a:extLst>
          </p:cNvPr>
          <p:cNvGrpSpPr/>
          <p:nvPr/>
        </p:nvGrpSpPr>
        <p:grpSpPr>
          <a:xfrm>
            <a:off x="2860249" y="6111180"/>
            <a:ext cx="10299569" cy="453361"/>
            <a:chOff x="2927155" y="5806913"/>
            <a:chExt cx="10515600" cy="62336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00926AA-D64F-4F18-BC00-050B431CEB99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1BD9AFF-0A25-4DB5-92CB-319790DE4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6B739F0-DDED-48D5-BE1A-6F78ED5FCA33}"/>
              </a:ext>
            </a:extLst>
          </p:cNvPr>
          <p:cNvSpPr txBox="1"/>
          <p:nvPr/>
        </p:nvSpPr>
        <p:spPr>
          <a:xfrm>
            <a:off x="3581400" y="1518284"/>
            <a:ext cx="6078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 🤔 Point sur le dernier atelier</a:t>
            </a:r>
          </a:p>
          <a:p>
            <a:endParaRPr lang="fr-FR" sz="2800" b="1" dirty="0"/>
          </a:p>
          <a:p>
            <a:r>
              <a:rPr lang="fr-FR" sz="2800" b="1" dirty="0"/>
              <a:t> 🧐 Une boîte mail c’est quoi ?</a:t>
            </a:r>
          </a:p>
          <a:p>
            <a:endParaRPr lang="fr-FR" sz="2800" b="1" dirty="0"/>
          </a:p>
          <a:p>
            <a:r>
              <a:rPr lang="fr-FR" sz="2800" b="1" dirty="0"/>
              <a:t>👉 Comment la créer ?</a:t>
            </a:r>
          </a:p>
          <a:p>
            <a:endParaRPr lang="fr-FR" sz="2800" b="1" dirty="0"/>
          </a:p>
          <a:p>
            <a:r>
              <a:rPr lang="fr-FR" sz="2800" b="1" dirty="0"/>
              <a:t>📧 Comment l’utiliser ?</a:t>
            </a:r>
          </a:p>
          <a:p>
            <a:endParaRPr lang="fr-FR" sz="2800" dirty="0"/>
          </a:p>
          <a:p>
            <a:r>
              <a:rPr lang="fr-FR" sz="2800" b="1" dirty="0"/>
              <a:t>🔒 Un peu de sécurité…</a:t>
            </a:r>
          </a:p>
          <a:p>
            <a:endParaRPr lang="fr-FR" sz="2800" b="1" dirty="0"/>
          </a:p>
          <a:p>
            <a:r>
              <a:rPr lang="fr-FR" sz="2800" b="1" dirty="0"/>
              <a:t>🎶 Voilà, c'est fini…</a:t>
            </a:r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838200" y="1587958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🤔 Qu’avez-vous retenu du dernier atelier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BF3136-821B-421A-A9A2-FF3C1B5EC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68" y="2246115"/>
            <a:ext cx="6361263" cy="39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2499158"/>
            <a:ext cx="10515600" cy="1325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📩 Zoom sur les mails</a:t>
            </a:r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62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📧Une boîte mail c’est quoi ?</a:t>
            </a:r>
          </a:p>
        </p:txBody>
      </p:sp>
      <p:pic>
        <p:nvPicPr>
          <p:cNvPr id="2" name="txXjaWqripPdql58_transcoded-FEH7xqb8UEJRUBMV-Le mail, c'est quoi ">
            <a:hlinkClick r:id="" action="ppaction://media"/>
            <a:extLst>
              <a:ext uri="{FF2B5EF4-FFF2-40B4-BE49-F238E27FC236}">
                <a16:creationId xmlns:a16="http://schemas.microsoft.com/office/drawing/2014/main" id="{93F8DB24-9442-415C-8688-873C63227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2473" y="1474965"/>
            <a:ext cx="8947052" cy="50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A055F7-2B78-4607-9562-26163B15F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433702" y="1738739"/>
            <a:ext cx="6539189" cy="4425589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📧Une boîte mail c’est quoi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01662-D730-42EB-B298-0D7F7508D338}"/>
              </a:ext>
            </a:extLst>
          </p:cNvPr>
          <p:cNvSpPr txBox="1"/>
          <p:nvPr/>
        </p:nvSpPr>
        <p:spPr>
          <a:xfrm>
            <a:off x="838200" y="1378109"/>
            <a:ext cx="10515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 👉 </a:t>
            </a:r>
            <a:r>
              <a:rPr lang="fr-FR" sz="2200" dirty="0"/>
              <a:t>Il existe beaucoup de boîtes mail : </a:t>
            </a:r>
            <a:r>
              <a:rPr lang="fr-FR" sz="2200" b="1" dirty="0" err="1"/>
              <a:t>gmail</a:t>
            </a:r>
            <a:r>
              <a:rPr lang="fr-FR" sz="2200" b="1" dirty="0"/>
              <a:t>, </a:t>
            </a:r>
            <a:r>
              <a:rPr lang="fr-FR" sz="2200" b="1" dirty="0" err="1"/>
              <a:t>yahoo</a:t>
            </a:r>
            <a:r>
              <a:rPr lang="fr-FR" sz="2200" b="1" dirty="0"/>
              <a:t>, </a:t>
            </a:r>
            <a:r>
              <a:rPr lang="fr-FR" sz="2200" b="1" dirty="0" err="1"/>
              <a:t>laposte</a:t>
            </a:r>
            <a:r>
              <a:rPr lang="fr-FR" sz="2200" b="1" dirty="0"/>
              <a:t>, proton, </a:t>
            </a:r>
            <a:r>
              <a:rPr lang="fr-FR" sz="2200" b="1" dirty="0" err="1"/>
              <a:t>outlook</a:t>
            </a:r>
            <a:r>
              <a:rPr lang="fr-FR" sz="2200" b="1" dirty="0"/>
              <a:t>, </a:t>
            </a:r>
            <a:r>
              <a:rPr lang="fr-FR" sz="2200" b="1" dirty="0" err="1"/>
              <a:t>mailo</a:t>
            </a:r>
            <a:r>
              <a:rPr lang="fr-FR" sz="2200" b="1" dirty="0"/>
              <a:t>…</a:t>
            </a:r>
          </a:p>
          <a:p>
            <a:endParaRPr lang="fr-FR" sz="2200" dirty="0"/>
          </a:p>
          <a:p>
            <a:r>
              <a:rPr lang="fr-FR" sz="2200" dirty="0"/>
              <a:t>		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942BC1-74C7-4135-90B6-DC311E39D975}"/>
              </a:ext>
            </a:extLst>
          </p:cNvPr>
          <p:cNvSpPr txBox="1"/>
          <p:nvPr/>
        </p:nvSpPr>
        <p:spPr>
          <a:xfrm>
            <a:off x="561534" y="6002499"/>
            <a:ext cx="10515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 🤔 Comment faire pour choisir ? </a:t>
            </a:r>
            <a:r>
              <a:rPr lang="fr-FR" sz="2200" dirty="0"/>
              <a:t>La plupart des boîtes mail sont gratuites et accessibles sur ordinateur et téléphone.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182907-E1EF-48A2-9673-2BA2D990C0F9}"/>
              </a:ext>
            </a:extLst>
          </p:cNvPr>
          <p:cNvSpPr txBox="1"/>
          <p:nvPr/>
        </p:nvSpPr>
        <p:spPr>
          <a:xfrm>
            <a:off x="7972891" y="3211531"/>
            <a:ext cx="3773656" cy="21236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💡 </a:t>
            </a:r>
            <a:r>
              <a:rPr lang="fr-FR" sz="2400" b="1" dirty="0">
                <a:solidFill>
                  <a:srgbClr val="92D050"/>
                </a:solidFill>
              </a:rPr>
              <a:t>Bon à savoir </a:t>
            </a:r>
          </a:p>
          <a:p>
            <a:r>
              <a:rPr lang="fr-FR" dirty="0"/>
              <a:t>👈 Ici la </a:t>
            </a:r>
            <a:r>
              <a:rPr lang="fr-FR" b="1" dirty="0"/>
              <a:t>notion de sécurité </a:t>
            </a:r>
            <a:r>
              <a:rPr lang="fr-FR" dirty="0"/>
              <a:t>concerne </a:t>
            </a:r>
            <a:r>
              <a:rPr lang="fr-FR" b="1" dirty="0"/>
              <a:t>la protection de vos données personnelles. </a:t>
            </a:r>
            <a:r>
              <a:rPr lang="fr-FR" dirty="0"/>
              <a:t>Les boites mails présentées ici sont toutes sécurisées, mais certaines respectent plus que d’autres vos </a:t>
            </a:r>
            <a:r>
              <a:rPr lang="fr-FR" b="1" dirty="0"/>
              <a:t>données personnelles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2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E01662-D730-42EB-B298-0D7F7508D338}"/>
              </a:ext>
            </a:extLst>
          </p:cNvPr>
          <p:cNvSpPr txBox="1"/>
          <p:nvPr/>
        </p:nvSpPr>
        <p:spPr>
          <a:xfrm>
            <a:off x="1760218" y="1260407"/>
            <a:ext cx="8671562" cy="246221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/>
              <a:t>👉 Ouvrir </a:t>
            </a:r>
            <a:r>
              <a:rPr lang="fr-FR" sz="2200" dirty="0"/>
              <a:t>son navigateur Internet.</a:t>
            </a:r>
            <a:endParaRPr lang="fr-FR" sz="2200" b="1" dirty="0"/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Ecrire</a:t>
            </a:r>
            <a:r>
              <a:rPr lang="fr-FR" sz="2200" dirty="0"/>
              <a:t> le nom de la boîte mail choisie dans la barre de recherche.</a:t>
            </a:r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Cliquer</a:t>
            </a:r>
            <a:r>
              <a:rPr lang="fr-FR" sz="2200" dirty="0"/>
              <a:t> sur se créer un compte puis </a:t>
            </a:r>
            <a:r>
              <a:rPr lang="fr-FR" sz="2200" b="1" dirty="0"/>
              <a:t>remplir</a:t>
            </a:r>
            <a:r>
              <a:rPr lang="fr-FR" sz="2200" dirty="0"/>
              <a:t> le formulaire d’inscription.</a:t>
            </a:r>
          </a:p>
          <a:p>
            <a:endParaRPr lang="fr-FR" sz="2200" dirty="0"/>
          </a:p>
          <a:p>
            <a:r>
              <a:rPr lang="fr-FR" sz="2200" dirty="0"/>
              <a:t>👉 </a:t>
            </a:r>
            <a:r>
              <a:rPr lang="fr-FR" sz="2200" b="1" dirty="0"/>
              <a:t>Valider</a:t>
            </a:r>
            <a:r>
              <a:rPr lang="fr-FR" sz="2200" dirty="0"/>
              <a:t> et </a:t>
            </a:r>
            <a:r>
              <a:rPr lang="fr-FR" sz="2200" b="1" dirty="0"/>
              <a:t>vérifier</a:t>
            </a:r>
            <a:r>
              <a:rPr lang="fr-FR" sz="2200" dirty="0"/>
              <a:t> en se connectant à sa boîte mail.	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CA1017-C12A-4040-B3F7-4E4779801A4D}"/>
              </a:ext>
            </a:extLst>
          </p:cNvPr>
          <p:cNvSpPr txBox="1"/>
          <p:nvPr/>
        </p:nvSpPr>
        <p:spPr>
          <a:xfrm>
            <a:off x="731519" y="3991707"/>
            <a:ext cx="10622279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💡 Une adresse mail se compose de 3 parties : </a:t>
            </a:r>
            <a:endParaRPr lang="fr-FR" sz="2200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A6AF6B8-93F2-47CB-90FF-7A440346919D}"/>
              </a:ext>
            </a:extLst>
          </p:cNvPr>
          <p:cNvGrpSpPr/>
          <p:nvPr/>
        </p:nvGrpSpPr>
        <p:grpSpPr>
          <a:xfrm>
            <a:off x="3832564" y="4599189"/>
            <a:ext cx="4420187" cy="646332"/>
            <a:chOff x="2489394" y="5185083"/>
            <a:chExt cx="4420187" cy="646332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BE3E13A-5334-40E1-815A-F45AE2CC7AD9}"/>
                </a:ext>
              </a:extLst>
            </p:cNvPr>
            <p:cNvSpPr txBox="1"/>
            <p:nvPr/>
          </p:nvSpPr>
          <p:spPr>
            <a:xfrm>
              <a:off x="2489394" y="5185084"/>
              <a:ext cx="11260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70C0"/>
                  </a:solidFill>
                  <a:latin typeface="Bradley Hand ITC" panose="03070402050302030203" pitchFamily="66" charset="0"/>
                </a:rPr>
                <a:t>nom</a:t>
              </a:r>
              <a:endParaRPr lang="fr-FR" sz="3600" dirty="0">
                <a:solidFill>
                  <a:srgbClr val="0070C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4F24ECD-A33F-4704-BFE5-38E847E08708}"/>
                </a:ext>
              </a:extLst>
            </p:cNvPr>
            <p:cNvSpPr txBox="1"/>
            <p:nvPr/>
          </p:nvSpPr>
          <p:spPr>
            <a:xfrm>
              <a:off x="3615397" y="5185083"/>
              <a:ext cx="50643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chemeClr val="accent6">
                      <a:lumMod val="75000"/>
                    </a:schemeClr>
                  </a:solidFill>
                  <a:latin typeface="Bradley Hand ITC" panose="03070402050302030203" pitchFamily="66" charset="0"/>
                </a:rPr>
                <a:t>@</a:t>
              </a:r>
              <a:endParaRPr lang="fr-FR" sz="3600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4CD2E82-83BD-4587-B50A-38337FC8910F}"/>
                </a:ext>
              </a:extLst>
            </p:cNvPr>
            <p:cNvSpPr txBox="1"/>
            <p:nvPr/>
          </p:nvSpPr>
          <p:spPr>
            <a:xfrm>
              <a:off x="4178104" y="5185084"/>
              <a:ext cx="27314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chemeClr val="accent2">
                      <a:lumMod val="75000"/>
                    </a:schemeClr>
                  </a:solidFill>
                  <a:latin typeface="Bradley Hand ITC" panose="03070402050302030203" pitchFamily="66" charset="0"/>
                </a:rPr>
                <a:t>boitemail.fr</a:t>
              </a:r>
              <a:endParaRPr lang="fr-FR" sz="36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825440-9C57-4860-BA70-6573F9C10CBF}"/>
              </a:ext>
            </a:extLst>
          </p:cNvPr>
          <p:cNvSpPr/>
          <p:nvPr/>
        </p:nvSpPr>
        <p:spPr>
          <a:xfrm>
            <a:off x="731519" y="3996794"/>
            <a:ext cx="10622279" cy="22771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DA32E381-1AAC-49E1-8CD8-A580A29526D9}"/>
              </a:ext>
            </a:extLst>
          </p:cNvPr>
          <p:cNvSpPr/>
          <p:nvPr/>
        </p:nvSpPr>
        <p:spPr>
          <a:xfrm>
            <a:off x="3516923" y="5134708"/>
            <a:ext cx="788412" cy="272805"/>
          </a:xfrm>
          <a:custGeom>
            <a:avLst/>
            <a:gdLst>
              <a:gd name="connsiteX0" fmla="*/ 787791 w 788412"/>
              <a:gd name="connsiteY0" fmla="*/ 0 h 272805"/>
              <a:gd name="connsiteX1" fmla="*/ 661182 w 788412"/>
              <a:gd name="connsiteY1" fmla="*/ 267286 h 272805"/>
              <a:gd name="connsiteX2" fmla="*/ 0 w 788412"/>
              <a:gd name="connsiteY2" fmla="*/ 154744 h 2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412" h="272805">
                <a:moveTo>
                  <a:pt x="787791" y="0"/>
                </a:moveTo>
                <a:cubicBezTo>
                  <a:pt x="790136" y="120747"/>
                  <a:pt x="792481" y="241495"/>
                  <a:pt x="661182" y="267286"/>
                </a:cubicBezTo>
                <a:cubicBezTo>
                  <a:pt x="529883" y="293077"/>
                  <a:pt x="264941" y="223910"/>
                  <a:pt x="0" y="154744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AB4A86A-85E4-4C94-AB12-111A68DEE02D}"/>
              </a:ext>
            </a:extLst>
          </p:cNvPr>
          <p:cNvSpPr/>
          <p:nvPr/>
        </p:nvSpPr>
        <p:spPr>
          <a:xfrm flipH="1">
            <a:off x="5294297" y="5185421"/>
            <a:ext cx="93507" cy="609601"/>
          </a:xfrm>
          <a:custGeom>
            <a:avLst/>
            <a:gdLst>
              <a:gd name="connsiteX0" fmla="*/ 297680 w 297680"/>
              <a:gd name="connsiteY0" fmla="*/ 0 h 787790"/>
              <a:gd name="connsiteX1" fmla="*/ 2259 w 297680"/>
              <a:gd name="connsiteY1" fmla="*/ 182880 h 787790"/>
              <a:gd name="connsiteX2" fmla="*/ 157003 w 297680"/>
              <a:gd name="connsiteY2" fmla="*/ 604910 h 787790"/>
              <a:gd name="connsiteX3" fmla="*/ 72597 w 297680"/>
              <a:gd name="connsiteY3" fmla="*/ 78779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80" h="787790">
                <a:moveTo>
                  <a:pt x="297680" y="0"/>
                </a:moveTo>
                <a:cubicBezTo>
                  <a:pt x="161692" y="41031"/>
                  <a:pt x="25705" y="82062"/>
                  <a:pt x="2259" y="182880"/>
                </a:cubicBezTo>
                <a:cubicBezTo>
                  <a:pt x="-21187" y="283698"/>
                  <a:pt x="145280" y="504092"/>
                  <a:pt x="157003" y="604910"/>
                </a:cubicBezTo>
                <a:cubicBezTo>
                  <a:pt x="168726" y="705728"/>
                  <a:pt x="120661" y="746759"/>
                  <a:pt x="72597" y="78779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61F2395F-4F2D-4988-A6C9-605D35BB509C}"/>
              </a:ext>
            </a:extLst>
          </p:cNvPr>
          <p:cNvSpPr/>
          <p:nvPr/>
        </p:nvSpPr>
        <p:spPr>
          <a:xfrm>
            <a:off x="7050721" y="5132806"/>
            <a:ext cx="1320079" cy="430887"/>
          </a:xfrm>
          <a:custGeom>
            <a:avLst/>
            <a:gdLst>
              <a:gd name="connsiteX0" fmla="*/ 62268 w 1750391"/>
              <a:gd name="connsiteY0" fmla="*/ 0 h 661199"/>
              <a:gd name="connsiteX1" fmla="*/ 62268 w 1750391"/>
              <a:gd name="connsiteY1" fmla="*/ 436099 h 661199"/>
              <a:gd name="connsiteX2" fmla="*/ 709382 w 1750391"/>
              <a:gd name="connsiteY2" fmla="*/ 379828 h 661199"/>
              <a:gd name="connsiteX3" fmla="*/ 1032939 w 1750391"/>
              <a:gd name="connsiteY3" fmla="*/ 661182 h 661199"/>
              <a:gd name="connsiteX4" fmla="*/ 1483105 w 1750391"/>
              <a:gd name="connsiteY4" fmla="*/ 393896 h 661199"/>
              <a:gd name="connsiteX5" fmla="*/ 1750391 w 1750391"/>
              <a:gd name="connsiteY5" fmla="*/ 450166 h 66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0391" h="661199">
                <a:moveTo>
                  <a:pt x="62268" y="0"/>
                </a:moveTo>
                <a:cubicBezTo>
                  <a:pt x="8342" y="186397"/>
                  <a:pt x="-45584" y="372794"/>
                  <a:pt x="62268" y="436099"/>
                </a:cubicBezTo>
                <a:cubicBezTo>
                  <a:pt x="170120" y="499404"/>
                  <a:pt x="547604" y="342314"/>
                  <a:pt x="709382" y="379828"/>
                </a:cubicBezTo>
                <a:cubicBezTo>
                  <a:pt x="871161" y="417342"/>
                  <a:pt x="903985" y="658837"/>
                  <a:pt x="1032939" y="661182"/>
                </a:cubicBezTo>
                <a:cubicBezTo>
                  <a:pt x="1161893" y="663527"/>
                  <a:pt x="1363530" y="429065"/>
                  <a:pt x="1483105" y="393896"/>
                </a:cubicBezTo>
                <a:cubicBezTo>
                  <a:pt x="1602680" y="358727"/>
                  <a:pt x="1676535" y="404446"/>
                  <a:pt x="1750391" y="45016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944364" y="4667855"/>
            <a:ext cx="2848136" cy="15081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Un nom d’usage, pseudonyme (choisi par la personne qui crée la boîte mail. Peut contenir des    et des </a:t>
            </a:r>
            <a:r>
              <a:rPr lang="fr-FR" sz="2000" b="1" dirty="0">
                <a:solidFill>
                  <a:srgbClr val="92D050"/>
                </a:solidFill>
              </a:rPr>
              <a:t>chiffres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96FC1E-7C49-44D1-AD01-C72CEED742C3}"/>
              </a:ext>
            </a:extLst>
          </p:cNvPr>
          <p:cNvSpPr txBox="1"/>
          <p:nvPr/>
        </p:nvSpPr>
        <p:spPr>
          <a:xfrm>
            <a:off x="3064867" y="4760187"/>
            <a:ext cx="4677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0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A355036-3DFC-4F0D-B395-0E620B927369}"/>
              </a:ext>
            </a:extLst>
          </p:cNvPr>
          <p:cNvSpPr txBox="1"/>
          <p:nvPr/>
        </p:nvSpPr>
        <p:spPr>
          <a:xfrm>
            <a:off x="4663540" y="5792420"/>
            <a:ext cx="24989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Le symbole « </a:t>
            </a:r>
            <a:r>
              <a:rPr lang="fr-FR" sz="1800" b="1" dirty="0">
                <a:solidFill>
                  <a:srgbClr val="92D050"/>
                </a:solidFill>
              </a:rPr>
              <a:t>arobase</a:t>
            </a:r>
            <a:r>
              <a:rPr lang="fr-FR" sz="1800" dirty="0"/>
              <a:t> »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B83BDEC-AF6F-43DA-80D4-6931E46BB1D0}"/>
              </a:ext>
            </a:extLst>
          </p:cNvPr>
          <p:cNvSpPr txBox="1"/>
          <p:nvPr/>
        </p:nvSpPr>
        <p:spPr>
          <a:xfrm>
            <a:off x="8589830" y="4907655"/>
            <a:ext cx="19267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92D050"/>
                </a:solidFill>
              </a:rPr>
              <a:t>L’adresse web </a:t>
            </a:r>
            <a:r>
              <a:rPr lang="fr-FR" sz="1800" dirty="0"/>
              <a:t>de sa boîte mail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18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199" y="1245812"/>
            <a:ext cx="1051560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199" y="25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📧 Comment la créer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B99CF1-3D5B-465E-92D6-372F2DF51381}"/>
              </a:ext>
            </a:extLst>
          </p:cNvPr>
          <p:cNvSpPr txBox="1"/>
          <p:nvPr/>
        </p:nvSpPr>
        <p:spPr>
          <a:xfrm>
            <a:off x="1669436" y="1971210"/>
            <a:ext cx="8762343" cy="12003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Pour valider la création de votre adresse mail, vous devrez choisir un bon mot de passe !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EA38B-253A-46FF-BE68-5EA6BD99C086}"/>
              </a:ext>
            </a:extLst>
          </p:cNvPr>
          <p:cNvSpPr txBox="1"/>
          <p:nvPr/>
        </p:nvSpPr>
        <p:spPr>
          <a:xfrm>
            <a:off x="4980746" y="3791378"/>
            <a:ext cx="2139721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b="1" dirty="0"/>
              <a:t>🧐 Pourquoi ??</a:t>
            </a:r>
            <a:r>
              <a:rPr lang="fr-FR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7425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4246</TotalTime>
  <Words>1126</Words>
  <Application>Microsoft Office PowerPoint</Application>
  <PresentationFormat>Grand écran</PresentationFormat>
  <Paragraphs>178</Paragraphs>
  <Slides>23</Slides>
  <Notes>23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Calibri Light</vt:lpstr>
      <vt:lpstr>Segoe UI</vt:lpstr>
      <vt:lpstr>Thème Office</vt:lpstr>
      <vt:lpstr>Bienvenue aux ateliers de prise en main</vt:lpstr>
      <vt:lpstr>Tout un programme !</vt:lpstr>
      <vt:lpstr>Tout un programme !</vt:lpstr>
      <vt:lpstr>Repartons du début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👍 Créer des mots de passe sécurisés  </vt:lpstr>
      <vt:lpstr>📩 Gérer ses mails  </vt:lpstr>
      <vt:lpstr>📩 Gérer ses mails</vt:lpstr>
      <vt:lpstr>📩 Gérer ses mails  </vt:lpstr>
      <vt:lpstr>📩 Gérer ses mails  </vt:lpstr>
      <vt:lpstr>📩 Gérer ses mails  </vt:lpstr>
      <vt:lpstr>Présentation PowerPoint</vt:lpstr>
      <vt:lpstr>Présentation PowerPoint</vt:lpstr>
      <vt:lpstr>Présentation PowerPoint</vt:lpstr>
      <vt:lpstr>Synthèse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34</cp:revision>
  <cp:lastPrinted>2022-02-03T07:29:33Z</cp:lastPrinted>
  <dcterms:created xsi:type="dcterms:W3CDTF">2021-12-15T13:49:53Z</dcterms:created>
  <dcterms:modified xsi:type="dcterms:W3CDTF">2023-03-01T13:58:10Z</dcterms:modified>
</cp:coreProperties>
</file>